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1" r:id="rId1"/>
  </p:sldMasterIdLst>
  <p:notesMasterIdLst>
    <p:notesMasterId r:id="rId35"/>
  </p:notesMasterIdLst>
  <p:handoutMasterIdLst>
    <p:handoutMasterId r:id="rId36"/>
  </p:handoutMasterIdLst>
  <p:sldIdLst>
    <p:sldId id="258" r:id="rId2"/>
    <p:sldId id="257" r:id="rId3"/>
    <p:sldId id="304" r:id="rId4"/>
    <p:sldId id="297" r:id="rId5"/>
    <p:sldId id="260" r:id="rId6"/>
    <p:sldId id="261" r:id="rId7"/>
    <p:sldId id="262" r:id="rId8"/>
    <p:sldId id="268" r:id="rId9"/>
    <p:sldId id="269" r:id="rId10"/>
    <p:sldId id="270" r:id="rId11"/>
    <p:sldId id="271" r:id="rId12"/>
    <p:sldId id="282" r:id="rId13"/>
    <p:sldId id="274" r:id="rId14"/>
    <p:sldId id="273" r:id="rId15"/>
    <p:sldId id="284" r:id="rId16"/>
    <p:sldId id="275" r:id="rId17"/>
    <p:sldId id="285" r:id="rId18"/>
    <p:sldId id="283" r:id="rId19"/>
    <p:sldId id="277" r:id="rId20"/>
    <p:sldId id="287" r:id="rId21"/>
    <p:sldId id="288" r:id="rId22"/>
    <p:sldId id="289" r:id="rId23"/>
    <p:sldId id="290" r:id="rId24"/>
    <p:sldId id="291" r:id="rId25"/>
    <p:sldId id="292" r:id="rId26"/>
    <p:sldId id="286" r:id="rId27"/>
    <p:sldId id="278" r:id="rId28"/>
    <p:sldId id="293" r:id="rId29"/>
    <p:sldId id="296" r:id="rId30"/>
    <p:sldId id="299" r:id="rId31"/>
    <p:sldId id="301" r:id="rId32"/>
    <p:sldId id="266" r:id="rId33"/>
    <p:sldId id="265" r:id="rId34"/>
  </p:sldIdLst>
  <p:sldSz cx="9144000" cy="5143500" type="screen16x9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A46D"/>
    <a:srgbClr val="1B9D56"/>
    <a:srgbClr val="E5A420"/>
    <a:srgbClr val="1A4377"/>
    <a:srgbClr val="1A1177"/>
    <a:srgbClr val="153776"/>
    <a:srgbClr val="7EBA31"/>
    <a:srgbClr val="1F5026"/>
    <a:srgbClr val="1B1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2" autoAdjust="0"/>
    <p:restoredTop sz="92659" autoAdjust="0"/>
  </p:normalViewPr>
  <p:slideViewPr>
    <p:cSldViewPr>
      <p:cViewPr varScale="1">
        <p:scale>
          <a:sx n="137" d="100"/>
          <a:sy n="137" d="100"/>
        </p:scale>
        <p:origin x="156" y="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7" d="100"/>
          <a:sy n="47" d="100"/>
        </p:scale>
        <p:origin x="-2896" y="-104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2E4557-4DDD-4D24-89A8-8572F778A838}" type="datetimeFigureOut">
              <a:rPr lang="en-US" altLang="en-US"/>
              <a:pPr>
                <a:defRPr/>
              </a:pPr>
              <a:t>11/2/2020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9FB8446-70B1-4642-94C3-FE57E70D8B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2453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DB2C55-380E-4959-BA7C-E2D07B325C16}" type="datetimeFigureOut">
              <a:rPr lang="en-US" altLang="en-US"/>
              <a:pPr>
                <a:defRPr/>
              </a:pPr>
              <a:t>11/2/2020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369F2DE-BA09-42CB-BAE6-B882216B7D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0833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9F2DE-BA09-42CB-BAE6-B882216B7DFB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47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9F2DE-BA09-42CB-BAE6-B882216B7DFB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5680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9F2DE-BA09-42CB-BAE6-B882216B7DFB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124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9F2DE-BA09-42CB-BAE6-B882216B7DFB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566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1351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2260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4215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3339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4748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CDABC8-FD09-47BC-822A-A981D494E0D7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5987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200149"/>
            <a:ext cx="6858000" cy="1828801"/>
          </a:xfrm>
        </p:spPr>
        <p:txBody>
          <a:bodyPr anchor="b"/>
          <a:lstStyle>
            <a:lvl1pPr algn="ctr"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105150"/>
            <a:ext cx="6858000" cy="838200"/>
          </a:xfrm>
        </p:spPr>
        <p:txBody>
          <a:bodyPr/>
          <a:lstStyle>
            <a:lvl1pPr marL="0" indent="0" algn="ctr">
              <a:buNone/>
              <a:defRPr sz="2400">
                <a:latin typeface="Helvetica Ligh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934200" y="125413"/>
            <a:ext cx="2057400" cy="6175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8EFB4E93-63FC-4FFD-B52C-253616F83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88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88" y="133350"/>
            <a:ext cx="5643912" cy="623887"/>
          </a:xfrm>
        </p:spPr>
        <p:txBody>
          <a:bodyPr anchor="b"/>
          <a:lstStyle>
            <a:lvl1pPr>
              <a:defRPr sz="28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71550"/>
            <a:ext cx="4629150" cy="3352800"/>
          </a:xfrm>
        </p:spPr>
        <p:txBody>
          <a:bodyPr/>
          <a:lstStyle>
            <a:lvl1pPr>
              <a:defRPr sz="3200">
                <a:latin typeface="Helvetica Light"/>
              </a:defRPr>
            </a:lvl1pPr>
            <a:lvl2pPr>
              <a:defRPr sz="2800">
                <a:latin typeface="Helvetica Light"/>
              </a:defRPr>
            </a:lvl2pPr>
            <a:lvl3pPr>
              <a:defRPr sz="2400">
                <a:latin typeface="Helvetica Light"/>
              </a:defRPr>
            </a:lvl3pPr>
            <a:lvl4pPr>
              <a:defRPr sz="2000">
                <a:latin typeface="Helvetica Light"/>
              </a:defRPr>
            </a:lvl4pPr>
            <a:lvl5pPr>
              <a:defRPr sz="2000">
                <a:latin typeface="Helvetica Ligh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88" y="971550"/>
            <a:ext cx="3432525" cy="3352800"/>
          </a:xfrm>
        </p:spPr>
        <p:txBody>
          <a:bodyPr/>
          <a:lstStyle>
            <a:lvl1pPr marL="0" indent="0">
              <a:buNone/>
              <a:defRPr sz="1600">
                <a:latin typeface="Helvetica Ligh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046288" cy="6619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1A0AB9FA-F779-4EEA-B035-50D35CE44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5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88" y="57150"/>
            <a:ext cx="6634512" cy="700087"/>
          </a:xfrm>
        </p:spPr>
        <p:txBody>
          <a:bodyPr anchor="b"/>
          <a:lstStyle>
            <a:lvl1pPr>
              <a:defRPr sz="28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33800" y="971550"/>
            <a:ext cx="4783138" cy="3352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Helvetica Ligh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88" y="971550"/>
            <a:ext cx="3432525" cy="3352800"/>
          </a:xfrm>
        </p:spPr>
        <p:txBody>
          <a:bodyPr/>
          <a:lstStyle>
            <a:lvl1pPr marL="0" indent="0">
              <a:buNone/>
              <a:defRPr sz="1600">
                <a:latin typeface="Helvetica Ligh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016125" cy="6699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3F4B7FC7-559A-49D4-AC3E-0EB5C5B91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560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287" y="1200150"/>
            <a:ext cx="8470933" cy="3169381"/>
          </a:xfrm>
        </p:spPr>
        <p:txBody>
          <a:bodyPr vert="eaVert"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079625" cy="690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C86F781D-1A36-4F8B-9FF8-48A43376F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41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200151"/>
            <a:ext cx="1971675" cy="3124200"/>
          </a:xfrm>
        </p:spPr>
        <p:txBody>
          <a:bodyPr vert="eaVer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200151"/>
            <a:ext cx="5762625" cy="3124200"/>
          </a:xfrm>
        </p:spPr>
        <p:txBody>
          <a:bodyPr vert="eaVert"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103438" cy="655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5CA95C54-84A8-41FE-9C80-3C498CAA21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87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678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5A9B677-7957-482E-B922-75D67B9E1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3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7E1D8AB0-A763-49CF-B7F0-27ADD1711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3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010400" y="74613"/>
            <a:ext cx="2057400" cy="6731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C8CD0F24-E2BF-44C1-8715-4B0C0C93B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30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8826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Helvetica Ligh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016125" cy="655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5593C28A-33FF-4F0E-BF25-789AA2BF27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1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2878137"/>
          </a:xfrm>
        </p:spPr>
        <p:txBody>
          <a:bodyPr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2878137"/>
          </a:xfrm>
        </p:spPr>
        <p:txBody>
          <a:bodyPr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934200" y="60325"/>
            <a:ext cx="2133600" cy="6715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6D4964FE-D226-419F-A7B7-96ABC01B8D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68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7789"/>
            <a:ext cx="6553200" cy="665162"/>
          </a:xfrm>
        </p:spPr>
        <p:txBody>
          <a:bodyPr/>
          <a:lstStyle>
            <a:lvl1pPr>
              <a:defRPr sz="2800">
                <a:latin typeface="Helvetica 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88" y="895351"/>
            <a:ext cx="4351687" cy="609599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Helvetica Ligh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88" y="1504950"/>
            <a:ext cx="4351687" cy="2819400"/>
          </a:xfrm>
        </p:spPr>
        <p:txBody>
          <a:bodyPr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890587"/>
            <a:ext cx="3887788" cy="619125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latin typeface="Helvetica Ligh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04950"/>
            <a:ext cx="3887788" cy="2819400"/>
          </a:xfrm>
        </p:spPr>
        <p:txBody>
          <a:bodyPr/>
          <a:lstStyle>
            <a:lvl1pPr>
              <a:defRPr>
                <a:latin typeface="Helvetica Light"/>
              </a:defRPr>
            </a:lvl1pPr>
            <a:lvl2pPr>
              <a:defRPr>
                <a:latin typeface="Helvetica Light"/>
              </a:defRPr>
            </a:lvl2pPr>
            <a:lvl3pPr>
              <a:defRPr>
                <a:latin typeface="Helvetica Light"/>
              </a:defRPr>
            </a:lvl3pPr>
            <a:lvl4pPr>
              <a:defRPr>
                <a:latin typeface="Helvetica Light"/>
              </a:defRPr>
            </a:lvl4pPr>
            <a:lvl5pPr>
              <a:defRPr>
                <a:latin typeface="Helvetica Ligh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010400" y="77788"/>
            <a:ext cx="2078038" cy="67786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Helvetica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  <a:latin typeface="Helvetica Light"/>
              </a:defRPr>
            </a:lvl1pPr>
          </a:lstStyle>
          <a:p>
            <a:pPr>
              <a:defRPr/>
            </a:pPr>
            <a:fld id="{05706F8D-F9C2-48A9-A33A-47B092FB6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010400" y="57150"/>
            <a:ext cx="2016125" cy="690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8538" y="4095750"/>
            <a:ext cx="495300" cy="2746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A5096084-5AE4-4C4B-9580-3A92F7258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57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6934200" y="57150"/>
            <a:ext cx="2092325" cy="655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610600" y="4095750"/>
            <a:ext cx="533400" cy="2746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B2F60997-A71E-47B8-8549-7D0C4CD65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4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47638" y="57150"/>
            <a:ext cx="6634162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7638" y="895350"/>
            <a:ext cx="8367712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TextBox 11"/>
          <p:cNvSpPr txBox="1">
            <a:spLocks noChangeArrowheads="1"/>
          </p:cNvSpPr>
          <p:nvPr userDrawn="1"/>
        </p:nvSpPr>
        <p:spPr bwMode="auto">
          <a:xfrm>
            <a:off x="147638" y="4578350"/>
            <a:ext cx="24701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900" b="1" dirty="0">
                <a:solidFill>
                  <a:schemeClr val="bg1"/>
                </a:solidFill>
                <a:latin typeface="Helvetica Light"/>
                <a:cs typeface="Helvetica" panose="020B0604020202020204" pitchFamily="34" charset="0"/>
              </a:rPr>
              <a:t>52</a:t>
            </a:r>
            <a:r>
              <a:rPr lang="en-US" altLang="en-US" sz="900" b="1" baseline="30000" dirty="0">
                <a:solidFill>
                  <a:schemeClr val="bg1"/>
                </a:solidFill>
                <a:latin typeface="Helvetica Light"/>
                <a:cs typeface="Helvetica" panose="020B0604020202020204" pitchFamily="34" charset="0"/>
              </a:rPr>
              <a:t>nd</a:t>
            </a:r>
            <a:r>
              <a:rPr lang="en-US" altLang="en-US" sz="900" b="1" dirty="0">
                <a:solidFill>
                  <a:schemeClr val="bg1"/>
                </a:solidFill>
                <a:latin typeface="Helvetica Light"/>
                <a:cs typeface="Helvetica" panose="020B0604020202020204" pitchFamily="34" charset="0"/>
              </a:rPr>
              <a:t> General Meeting</a:t>
            </a:r>
          </a:p>
          <a:p>
            <a:pPr>
              <a:defRPr/>
            </a:pPr>
            <a:r>
              <a:rPr lang="en-US" altLang="en-US" sz="900" b="1" dirty="0">
                <a:solidFill>
                  <a:schemeClr val="bg1"/>
                </a:solidFill>
                <a:latin typeface="Helvetica Light"/>
                <a:cs typeface="Helvetica" panose="020B0604020202020204" pitchFamily="34" charset="0"/>
              </a:rPr>
              <a:t>21 and 22 of October 2020</a:t>
            </a:r>
          </a:p>
          <a:p>
            <a:pPr>
              <a:defRPr/>
            </a:pPr>
            <a:r>
              <a:rPr lang="en-US" altLang="en-US" sz="900" b="1" dirty="0">
                <a:solidFill>
                  <a:schemeClr val="bg1"/>
                </a:solidFill>
                <a:latin typeface="Helvetica Light"/>
                <a:cs typeface="Helvetica" panose="020B0604020202020204" pitchFamily="34" charset="0"/>
              </a:rPr>
              <a:t>Virtual Conference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5350" y="4087813"/>
            <a:ext cx="5730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Helvetica Light"/>
              </a:defRPr>
            </a:lvl1pPr>
          </a:lstStyle>
          <a:p>
            <a:pPr>
              <a:defRPr/>
            </a:pPr>
            <a:fld id="{E9652245-3D20-4FE0-B62E-46CFCAB1E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3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563" y="4483100"/>
            <a:ext cx="9048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extBox 14"/>
          <p:cNvSpPr txBox="1">
            <a:spLocks noChangeArrowheads="1"/>
          </p:cNvSpPr>
          <p:nvPr userDrawn="1"/>
        </p:nvSpPr>
        <p:spPr bwMode="auto">
          <a:xfrm>
            <a:off x="0" y="4919663"/>
            <a:ext cx="914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en-US" sz="1200" b="1">
                <a:solidFill>
                  <a:schemeClr val="bg1"/>
                </a:solidFill>
                <a:latin typeface="Helvetica Light"/>
              </a:rPr>
              <a:t>Wellbore Positioning Technical Section</a:t>
            </a:r>
          </a:p>
        </p:txBody>
      </p:sp>
      <p:pic>
        <p:nvPicPr>
          <p:cNvPr id="1033" name="Picture 15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7400" y="4460875"/>
            <a:ext cx="1828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Helvetica Ligh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Helvetica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 Ligh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 Ligh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 Ligh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Ligh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Ligh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.png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4.png"/><Relationship Id="rId5" Type="http://schemas.openxmlformats.org/officeDocument/2006/relationships/image" Target="../media/image26.emf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Collision Avoidance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E0B77-5146-4E9E-93A6-1EE50C1BA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38" y="896938"/>
            <a:ext cx="8367712" cy="34734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Devil is in the Detail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800" dirty="0"/>
              <a:t>Harry Wilson, Baker Hughes (presenter)</a:t>
            </a:r>
          </a:p>
          <a:p>
            <a:pPr marL="0" indent="0">
              <a:buNone/>
            </a:pPr>
            <a:r>
              <a:rPr lang="en-US" sz="1800" dirty="0"/>
              <a:t>Gary Skinner, Baker Hughes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F824C8-23E4-47A7-90FB-F8B85024FB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E53C8D-CEDD-4651-915B-4AEB1098F2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37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11"/>
    </mc:Choice>
    <mc:Fallback xmlns="">
      <p:transition spd="slow" advTm="16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638" y="57150"/>
            <a:ext cx="6872634" cy="690563"/>
          </a:xfrm>
        </p:spPr>
        <p:txBody>
          <a:bodyPr/>
          <a:lstStyle/>
          <a:p>
            <a:r>
              <a:rPr lang="en-US" dirty="0"/>
              <a:t>Scanning Rules: HSE Stop Drilling ACR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10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68400"/>
            <a:ext cx="8331200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7" name="Flowchart: Connector 6"/>
          <p:cNvSpPr/>
          <p:nvPr/>
        </p:nvSpPr>
        <p:spPr>
          <a:xfrm>
            <a:off x="3256857" y="2177981"/>
            <a:ext cx="1202662" cy="1199482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345" y="1080000"/>
            <a:ext cx="3413928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20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2000" dirty="0">
                <a:solidFill>
                  <a:srgbClr val="FF0000"/>
                </a:solidFill>
                <a:latin typeface="Helvetica Light"/>
              </a:rPr>
              <a:t>HSE risk Stop Drilling</a:t>
            </a:r>
          </a:p>
          <a:p>
            <a:endParaRPr lang="en-GB" sz="2000" dirty="0">
              <a:solidFill>
                <a:srgbClr val="FF0000"/>
              </a:solidFill>
              <a:latin typeface="Helvetica Light"/>
            </a:endParaRPr>
          </a:p>
          <a:p>
            <a:r>
              <a:rPr lang="en-GB" sz="2000" dirty="0">
                <a:latin typeface="Helvetica Light"/>
              </a:rPr>
              <a:t>Everything else relates to this rule.</a:t>
            </a:r>
          </a:p>
          <a:p>
            <a:endParaRPr lang="en-GB" sz="20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6136" y="2616139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5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845"/>
    </mc:Choice>
    <mc:Fallback xmlns="">
      <p:transition spd="slow" advTm="478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Scanning Rules: Stop Drilling ACRs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11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68400"/>
            <a:ext cx="8331200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6" name="Flowchart: Connector 5"/>
          <p:cNvSpPr/>
          <p:nvPr/>
        </p:nvSpPr>
        <p:spPr>
          <a:xfrm>
            <a:off x="3366132" y="2303288"/>
            <a:ext cx="994787" cy="934497"/>
          </a:xfrm>
          <a:prstGeom prst="flowChartConnector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256857" y="2177981"/>
            <a:ext cx="1202662" cy="1199482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345" y="1080000"/>
            <a:ext cx="341392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20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2000" dirty="0">
                <a:solidFill>
                  <a:srgbClr val="FF0000"/>
                </a:solidFill>
                <a:latin typeface="Helvetica Light"/>
              </a:rPr>
              <a:t>HSE risk Stop Drilling</a:t>
            </a:r>
          </a:p>
          <a:p>
            <a:r>
              <a:rPr lang="en-GB" sz="2000" dirty="0">
                <a:solidFill>
                  <a:srgbClr val="7030A0"/>
                </a:solidFill>
                <a:latin typeface="Helvetica Light"/>
              </a:rPr>
              <a:t>Non-HSE risk Stop Drilling </a:t>
            </a:r>
          </a:p>
          <a:p>
            <a:endParaRPr lang="en-GB" sz="20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5101" y="2616139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05170" y="2654771"/>
            <a:ext cx="371475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  <a:latin typeface="Helvetica Light"/>
              </a:rPr>
              <a:t>3</a:t>
            </a:r>
            <a:r>
              <a:rPr lang="el-GR" sz="1500" dirty="0">
                <a:solidFill>
                  <a:srgbClr val="7030A0"/>
                </a:solidFill>
                <a:latin typeface="Helvetica Light"/>
                <a:cs typeface="Calibri" panose="020F0502020204030204" pitchFamily="34" charset="0"/>
              </a:rPr>
              <a:t>σ</a:t>
            </a:r>
            <a:endParaRPr lang="en-GB" sz="1500" dirty="0">
              <a:solidFill>
                <a:srgbClr val="7030A0"/>
              </a:solidFill>
              <a:latin typeface="Helvetica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6400" y="2662305"/>
            <a:ext cx="466976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rgbClr val="FF0000"/>
                </a:solidFill>
                <a:latin typeface="Helvetica Light"/>
              </a:rPr>
              <a:t>3.5</a:t>
            </a:r>
            <a:r>
              <a:rPr lang="el-GR" sz="1500" dirty="0">
                <a:solidFill>
                  <a:srgbClr val="FF0000"/>
                </a:solidFill>
                <a:latin typeface="Helvetica Light"/>
                <a:cs typeface="Calibri" panose="020F0502020204030204" pitchFamily="34" charset="0"/>
              </a:rPr>
              <a:t>σ</a:t>
            </a:r>
            <a:endParaRPr lang="en-GB" sz="1500" dirty="0">
              <a:solidFill>
                <a:srgbClr val="FF0000"/>
              </a:solidFill>
              <a:latin typeface="Helvetica Light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6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8"/>
    </mc:Choice>
    <mc:Fallback xmlns="">
      <p:transition spd="slow" advTm="29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Scanning Rules: Stop Drilling ACRs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12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68400"/>
            <a:ext cx="8331200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6" name="Flowchart: Connector 5"/>
          <p:cNvSpPr/>
          <p:nvPr/>
        </p:nvSpPr>
        <p:spPr>
          <a:xfrm>
            <a:off x="3366132" y="2303288"/>
            <a:ext cx="994787" cy="934497"/>
          </a:xfrm>
          <a:prstGeom prst="flowChartConnector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256857" y="2177981"/>
            <a:ext cx="1202662" cy="1199482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345" y="1080000"/>
            <a:ext cx="341392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20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2000" dirty="0">
                <a:solidFill>
                  <a:srgbClr val="FF0000"/>
                </a:solidFill>
                <a:latin typeface="Helvetica Light"/>
              </a:rPr>
              <a:t>HSE risk Stop Drilling</a:t>
            </a:r>
          </a:p>
          <a:p>
            <a:r>
              <a:rPr lang="en-GB" sz="2000" dirty="0">
                <a:solidFill>
                  <a:srgbClr val="7030A0"/>
                </a:solidFill>
                <a:latin typeface="Helvetica Light"/>
              </a:rPr>
              <a:t>Non-HSE risk Stop Drilling</a:t>
            </a:r>
          </a:p>
          <a:p>
            <a:endParaRPr lang="en-GB" sz="2000" dirty="0">
              <a:solidFill>
                <a:srgbClr val="7030A0"/>
              </a:solidFill>
              <a:latin typeface="Helvetica Light"/>
            </a:endParaRPr>
          </a:p>
          <a:p>
            <a:r>
              <a:rPr lang="en-GB" sz="2000" dirty="0">
                <a:latin typeface="Helvetica Light"/>
              </a:rPr>
              <a:t>. . . but deviation from Plan while drilling may bring other Offsets in to play.</a:t>
            </a:r>
          </a:p>
          <a:p>
            <a:r>
              <a:rPr lang="en-GB" sz="2000" dirty="0">
                <a:solidFill>
                  <a:srgbClr val="7030A0"/>
                </a:solidFill>
                <a:latin typeface="Helvetica Light"/>
              </a:rPr>
              <a:t> </a:t>
            </a:r>
          </a:p>
          <a:p>
            <a:endParaRPr lang="en-GB" sz="20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5101" y="2616139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05170" y="2654771"/>
            <a:ext cx="371475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rgbClr val="7030A0"/>
                </a:solidFill>
                <a:latin typeface="Helvetica Light"/>
              </a:rPr>
              <a:t>3</a:t>
            </a:r>
            <a:r>
              <a:rPr lang="el-GR" sz="1500" dirty="0">
                <a:solidFill>
                  <a:srgbClr val="7030A0"/>
                </a:solidFill>
                <a:latin typeface="Helvetica Light"/>
                <a:cs typeface="Calibri" panose="020F0502020204030204" pitchFamily="34" charset="0"/>
              </a:rPr>
              <a:t>σ</a:t>
            </a:r>
            <a:endParaRPr lang="en-GB" sz="1500" dirty="0">
              <a:solidFill>
                <a:srgbClr val="7030A0"/>
              </a:solidFill>
              <a:latin typeface="Helvetica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6400" y="2662305"/>
            <a:ext cx="466976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rgbClr val="FF0000"/>
                </a:solidFill>
                <a:latin typeface="Helvetica Light"/>
              </a:rPr>
              <a:t>3.5</a:t>
            </a:r>
            <a:r>
              <a:rPr lang="el-GR" sz="1500" dirty="0">
                <a:solidFill>
                  <a:srgbClr val="FF0000"/>
                </a:solidFill>
                <a:latin typeface="Helvetica Light"/>
                <a:cs typeface="Calibri" panose="020F0502020204030204" pitchFamily="34" charset="0"/>
              </a:rPr>
              <a:t>σ</a:t>
            </a:r>
            <a:endParaRPr lang="en-GB" sz="1500" dirty="0">
              <a:solidFill>
                <a:srgbClr val="FF0000"/>
              </a:solidFill>
              <a:latin typeface="Helvetica Light"/>
            </a:endParaRPr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80"/>
    </mc:Choice>
    <mc:Fallback xmlns="">
      <p:transition spd="slow" advTm="28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Scanning Rules: Offset well selection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13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68400"/>
            <a:ext cx="8331200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6" name="Flowchart: Connector 5"/>
          <p:cNvSpPr/>
          <p:nvPr/>
        </p:nvSpPr>
        <p:spPr>
          <a:xfrm>
            <a:off x="3366132" y="2303288"/>
            <a:ext cx="994787" cy="934497"/>
          </a:xfrm>
          <a:prstGeom prst="flowChartConnector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256857" y="2177981"/>
            <a:ext cx="1202662" cy="1199482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2699792" y="1610563"/>
            <a:ext cx="2376264" cy="2333102"/>
          </a:xfrm>
          <a:prstGeom prst="flowChartConnector">
            <a:avLst/>
          </a:prstGeom>
          <a:noFill/>
          <a:ln w="381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345" y="1080000"/>
            <a:ext cx="3413928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20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2000" dirty="0">
                <a:solidFill>
                  <a:srgbClr val="7030A0"/>
                </a:solidFill>
                <a:latin typeface="Helvetica Light"/>
              </a:rPr>
              <a:t>Non-HSE risk Stop Drilling </a:t>
            </a:r>
          </a:p>
          <a:p>
            <a:r>
              <a:rPr lang="en-GB" sz="2000" dirty="0">
                <a:solidFill>
                  <a:srgbClr val="FF0000"/>
                </a:solidFill>
                <a:latin typeface="Helvetica Light"/>
              </a:rPr>
              <a:t>HSE risk Stop Drilling</a:t>
            </a:r>
          </a:p>
          <a:p>
            <a:r>
              <a:rPr lang="en-GB" sz="2000" dirty="0">
                <a:solidFill>
                  <a:schemeClr val="accent5">
                    <a:lumMod val="50000"/>
                  </a:schemeClr>
                </a:solidFill>
                <a:latin typeface="Helvetica Light"/>
              </a:rPr>
              <a:t>Offset well selection</a:t>
            </a:r>
          </a:p>
          <a:p>
            <a:endParaRPr lang="en-GB" sz="2000" dirty="0">
              <a:solidFill>
                <a:srgbClr val="0070C0"/>
              </a:solidFill>
              <a:latin typeface="Helvetica Light"/>
            </a:endParaRPr>
          </a:p>
          <a:p>
            <a:endParaRPr lang="en-GB" sz="20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5204" y="2615531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73844" y="3657866"/>
            <a:ext cx="107569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/>
              </a:rPr>
              <a:t>50m/164ft</a:t>
            </a:r>
          </a:p>
        </p:txBody>
      </p:sp>
      <p:cxnSp>
        <p:nvCxnSpPr>
          <p:cNvPr id="16" name="Straight Connector 15"/>
          <p:cNvCxnSpPr>
            <a:stCxn id="7" idx="5"/>
            <a:endCxn id="9" idx="5"/>
          </p:cNvCxnSpPr>
          <p:nvPr/>
        </p:nvCxnSpPr>
        <p:spPr>
          <a:xfrm>
            <a:off x="4283394" y="3201803"/>
            <a:ext cx="445180" cy="400187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52"/>
    </mc:Choice>
    <mc:Fallback xmlns="">
      <p:transition spd="slow" advTm="40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Scanning Rules: Drilling Off Plan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14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-1" y="1168400"/>
            <a:ext cx="8954273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sz="15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3366132" y="2303288"/>
            <a:ext cx="994787" cy="934497"/>
          </a:xfrm>
          <a:prstGeom prst="flowChartConnector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256857" y="2177981"/>
            <a:ext cx="1202662" cy="1199482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8" name="Flowchart: Connector 7"/>
          <p:cNvSpPr/>
          <p:nvPr/>
        </p:nvSpPr>
        <p:spPr>
          <a:xfrm>
            <a:off x="3121205" y="2027256"/>
            <a:ext cx="1477107" cy="1499717"/>
          </a:xfrm>
          <a:prstGeom prst="flowChartConnector">
            <a:avLst/>
          </a:prstGeom>
          <a:noFill/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345" y="1080000"/>
            <a:ext cx="341392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20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2000" dirty="0">
                <a:solidFill>
                  <a:srgbClr val="7030A0"/>
                </a:solidFill>
                <a:latin typeface="Helvetica Light"/>
              </a:rPr>
              <a:t>Non-HSE risk Stop Drilling </a:t>
            </a:r>
          </a:p>
          <a:p>
            <a:r>
              <a:rPr lang="en-GB" sz="2000" dirty="0">
                <a:solidFill>
                  <a:srgbClr val="FF0000"/>
                </a:solidFill>
                <a:latin typeface="Helvetica Light"/>
              </a:rPr>
              <a:t>HSE risk Stop Drilling</a:t>
            </a:r>
          </a:p>
          <a:p>
            <a:r>
              <a:rPr lang="en-GB" sz="2000" dirty="0">
                <a:solidFill>
                  <a:srgbClr val="0070C0"/>
                </a:solidFill>
                <a:latin typeface="Helvetica Light"/>
              </a:rPr>
              <a:t>Risk Assessment (planning)</a:t>
            </a:r>
          </a:p>
          <a:p>
            <a:r>
              <a:rPr lang="en-GB" sz="2000" dirty="0">
                <a:solidFill>
                  <a:srgbClr val="0070C0"/>
                </a:solidFill>
                <a:latin typeface="Helvetica Light"/>
              </a:rPr>
              <a:t>[Active Monitoring (drilling)]</a:t>
            </a:r>
          </a:p>
          <a:p>
            <a:r>
              <a:rPr lang="en-GB" sz="2000" dirty="0">
                <a:solidFill>
                  <a:schemeClr val="accent5">
                    <a:lumMod val="50000"/>
                  </a:schemeClr>
                </a:solidFill>
                <a:latin typeface="Helvetica Light"/>
              </a:rPr>
              <a:t>Offset well selection</a:t>
            </a:r>
          </a:p>
          <a:p>
            <a:endParaRPr lang="en-GB" sz="2000" dirty="0">
              <a:solidFill>
                <a:srgbClr val="0070C0"/>
              </a:solidFill>
              <a:latin typeface="Helvetica Light"/>
            </a:endParaRPr>
          </a:p>
          <a:p>
            <a:endParaRPr lang="en-GB" sz="2000" dirty="0">
              <a:latin typeface="Helvetica Light"/>
            </a:endParaRPr>
          </a:p>
          <a:p>
            <a:endParaRPr lang="en-GB" sz="20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09202" y="2626476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02107" y="3336801"/>
            <a:ext cx="97118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500" dirty="0">
                <a:solidFill>
                  <a:srgbClr val="0070C0"/>
                </a:solidFill>
                <a:latin typeface="Helvetica Light"/>
              </a:rPr>
              <a:t>10m/33ft</a:t>
            </a:r>
          </a:p>
        </p:txBody>
      </p:sp>
      <p:cxnSp>
        <p:nvCxnSpPr>
          <p:cNvPr id="15" name="Straight Connector 14"/>
          <p:cNvCxnSpPr>
            <a:stCxn id="7" idx="5"/>
            <a:endCxn id="8" idx="5"/>
          </p:cNvCxnSpPr>
          <p:nvPr/>
        </p:nvCxnSpPr>
        <p:spPr>
          <a:xfrm>
            <a:off x="4283393" y="3201802"/>
            <a:ext cx="98601" cy="105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2699792" y="1610563"/>
            <a:ext cx="2376264" cy="2333102"/>
          </a:xfrm>
          <a:prstGeom prst="flowChartConnector">
            <a:avLst/>
          </a:prstGeom>
          <a:noFill/>
          <a:ln w="381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970" y="3377463"/>
            <a:ext cx="34976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Helvetica Light"/>
              </a:rPr>
              <a:t>Accommodates 10m off Plan.</a:t>
            </a:r>
          </a:p>
          <a:p>
            <a:r>
              <a:rPr lang="en-GB" dirty="0">
                <a:solidFill>
                  <a:srgbClr val="0070C0"/>
                </a:solidFill>
                <a:latin typeface="Helvetica Light"/>
              </a:rPr>
              <a:t>The customer must risk assess each Offset that fails this rule.</a:t>
            </a: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1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93"/>
    </mc:Choice>
    <mc:Fallback xmlns="">
      <p:transition spd="slow" advTm="92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 rules to those required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C:\Users\wilsharf\AppData\Local\Temp\HS8ClipImage_5f86edb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840" y="1233468"/>
            <a:ext cx="9099128" cy="286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5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295"/>
    </mc:Choice>
    <mc:Fallback xmlns="">
      <p:transition spd="slow" advTm="33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Multiple Views of the problem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906350"/>
            <a:ext cx="4208338" cy="3464038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06350"/>
            <a:ext cx="4408672" cy="346403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9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23"/>
    </mc:Choice>
    <mc:Fallback xmlns="">
      <p:transition spd="slow" advTm="28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Proximity Risk Workbook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026" name="Picture 2" descr="C:\Users\wilsharf\AppData\Local\Temp\HS8ClipImage_5f870fe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843559"/>
            <a:ext cx="4331614" cy="357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2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84"/>
    </mc:Choice>
    <mc:Fallback xmlns="">
      <p:transition spd="slow" advTm="14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Proximity Risk Workbook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637" y="915566"/>
            <a:ext cx="8847283" cy="280831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4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88"/>
    </mc:Choice>
    <mc:Fallback xmlns="">
      <p:transition spd="slow" advTm="89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Collision Avoidance Programme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7638" y="895349"/>
            <a:ext cx="8920162" cy="3489063"/>
          </a:xfrm>
        </p:spPr>
        <p:txBody>
          <a:bodyPr/>
          <a:lstStyle/>
          <a:p>
            <a:r>
              <a:rPr lang="en-GB" sz="2000" dirty="0"/>
              <a:t>Instructions to the Directional Driller or Remote Ops Engineer</a:t>
            </a:r>
          </a:p>
          <a:p>
            <a:r>
              <a:rPr lang="en-GB" sz="2000" dirty="0"/>
              <a:t>Equivalent to the Survey Programme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D4964FE-D226-419F-A7B7-96ABC01B8D4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1795738"/>
            <a:ext cx="6094388" cy="2588675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4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06"/>
    </mc:Choice>
    <mc:Fallback xmlns="">
      <p:transition spd="slow" advTm="22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857914"/>
            <a:ext cx="7560840" cy="1585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SPE 184730, </a:t>
            </a:r>
            <a:r>
              <a:rPr lang="en-GB" i="1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Collision Avoidance Management and Principles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WPTS’s recommended best practice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Basis of the Collision Avoidance section of API RP78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Collision Avoidance Procedures</a:t>
            </a:r>
          </a:p>
        </p:txBody>
      </p:sp>
      <p:pic>
        <p:nvPicPr>
          <p:cNvPr id="3076" name="Picture 4" descr="C:\Users\wilsharf\AppData\Local\Temp\HS8ClipImage_5f8d5906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410" y="2453929"/>
            <a:ext cx="7143107" cy="15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06"/>
    </mc:Choice>
    <mc:Fallback xmlns="">
      <p:transition spd="slow" advTm="22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Execution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638" y="895350"/>
            <a:ext cx="8966200" cy="3473450"/>
          </a:xfrm>
        </p:spPr>
        <p:txBody>
          <a:bodyPr/>
          <a:lstStyle/>
          <a:p>
            <a:r>
              <a:rPr lang="en-GB" dirty="0"/>
              <a:t>Focus is on:</a:t>
            </a:r>
          </a:p>
          <a:p>
            <a:pPr marL="457200" lvl="1" indent="0">
              <a:buNone/>
            </a:pPr>
            <a:r>
              <a:rPr lang="en-GB" dirty="0"/>
              <a:t>1. Can we drill the next stand down safely</a:t>
            </a:r>
          </a:p>
          <a:p>
            <a:pPr marL="457200" lvl="1" indent="0">
              <a:buNone/>
            </a:pPr>
            <a:r>
              <a:rPr lang="en-GB" dirty="0"/>
              <a:t>		</a:t>
            </a:r>
            <a:r>
              <a:rPr lang="en-GB" sz="2000" dirty="0"/>
              <a:t>2. Are we more than 10m off plan</a:t>
            </a:r>
          </a:p>
          <a:p>
            <a:pPr marL="457200" lvl="1" indent="0">
              <a:buNone/>
            </a:pPr>
            <a:r>
              <a:rPr lang="en-GB" dirty="0"/>
              <a:t>			</a:t>
            </a:r>
            <a:r>
              <a:rPr lang="en-GB" sz="1800" dirty="0"/>
              <a:t>3. Are we heading into a tight spot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6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13"/>
    </mc:Choice>
    <mc:Fallback xmlns="">
      <p:transition spd="slow" advTm="53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Auto-clearance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638" y="895350"/>
            <a:ext cx="8816850" cy="3473450"/>
          </a:xfrm>
        </p:spPr>
        <p:txBody>
          <a:bodyPr/>
          <a:lstStyle/>
          <a:p>
            <a:r>
              <a:rPr lang="en-GB" dirty="0"/>
              <a:t>Clearances are run automatically</a:t>
            </a:r>
          </a:p>
          <a:p>
            <a:pPr lvl="1"/>
            <a:r>
              <a:rPr lang="en-GB" dirty="0"/>
              <a:t>Immediately a survey is appended to the survey log</a:t>
            </a:r>
          </a:p>
          <a:p>
            <a:pPr lvl="1"/>
            <a:r>
              <a:rPr lang="en-GB" dirty="0"/>
              <a:t>When look ahead projection parameters are changed</a:t>
            </a:r>
          </a:p>
          <a:p>
            <a:r>
              <a:rPr lang="en-GB" dirty="0"/>
              <a:t>Two ACRs applied over two projection intervals</a:t>
            </a:r>
          </a:p>
          <a:p>
            <a:pPr lvl="1"/>
            <a:r>
              <a:rPr lang="en-GB" dirty="0"/>
              <a:t>To current survey bit depth</a:t>
            </a:r>
          </a:p>
          <a:p>
            <a:pPr lvl="1"/>
            <a:r>
              <a:rPr lang="en-GB" dirty="0"/>
              <a:t>To next survey station bit depth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36"/>
    </mc:Choice>
    <mc:Fallback xmlns="">
      <p:transition spd="slow" advTm="73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Auto-clearance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6" name="Content Placeholder 5" descr="C:\Users\wilsharf\AppData\Local\Temp\HS8ClipImage_5dcadcc8.jpg"/>
          <p:cNvPicPr>
            <a:picLocks noGrp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279" y="895350"/>
            <a:ext cx="5607692" cy="347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9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62"/>
    </mc:Choice>
    <mc:Fallback xmlns="">
      <p:transition spd="slow" advTm="33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Auto-clearance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1" y="987574"/>
            <a:ext cx="5225922" cy="332315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3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43"/>
    </mc:Choice>
    <mc:Fallback xmlns="">
      <p:transition spd="slow" advTm="16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Auto-clearance function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843558"/>
            <a:ext cx="6967532" cy="347713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85"/>
    </mc:Choice>
    <mc:Fallback xmlns="">
      <p:transition spd="slow" advTm="44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Visualisation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912" y="915566"/>
            <a:ext cx="6275355" cy="338437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7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96"/>
    </mc:Choice>
    <mc:Fallback xmlns="">
      <p:transition spd="slow" advTm="36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Reporting and Auditing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7638" y="895350"/>
            <a:ext cx="8920162" cy="3473450"/>
          </a:xfrm>
        </p:spPr>
        <p:txBody>
          <a:bodyPr/>
          <a:lstStyle/>
          <a:p>
            <a:r>
              <a:rPr lang="en-GB" dirty="0"/>
              <a:t>How do you prove that you were doing clearance scanning in real time?</a:t>
            </a:r>
          </a:p>
          <a:p>
            <a:pPr lvl="1"/>
            <a:r>
              <a:rPr lang="en-GB" dirty="0"/>
              <a:t>Store full clearance reports for each survey?</a:t>
            </a:r>
          </a:p>
          <a:p>
            <a:pPr lvl="1"/>
            <a:r>
              <a:rPr lang="en-GB" dirty="0"/>
              <a:t>Manually record survey and clearance statistics in a log?</a:t>
            </a:r>
          </a:p>
          <a:p>
            <a:pPr lvl="1"/>
            <a:r>
              <a:rPr lang="en-GB" dirty="0"/>
              <a:t>What look-ahead projections were used?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D4964FE-D226-419F-A7B7-96ABC01B8D4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36"/>
    </mc:Choice>
    <mc:Fallback xmlns="">
      <p:transition spd="slow" advTm="283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dirty="0"/>
              <a:t>Reporting and Auditing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47288" y="971550"/>
            <a:ext cx="4282054" cy="1600200"/>
          </a:xfrm>
        </p:spPr>
        <p:txBody>
          <a:bodyPr/>
          <a:lstStyle/>
          <a:p>
            <a:r>
              <a:rPr lang="en-GB" dirty="0"/>
              <a:t>Auto-clearances recorded automatically: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Formatted version with basic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CSV version containing all data for detailed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XML of raw data for archive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CD0F24-E2BF-44C1-8715-4B0C0C93B88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342" y="44918"/>
            <a:ext cx="4629150" cy="315280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244" y="2139702"/>
            <a:ext cx="4627346" cy="14028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Text Placeholder 7"/>
          <p:cNvSpPr txBox="1">
            <a:spLocks/>
          </p:cNvSpPr>
          <p:nvPr/>
        </p:nvSpPr>
        <p:spPr bwMode="auto">
          <a:xfrm>
            <a:off x="147288" y="3637784"/>
            <a:ext cx="8909400" cy="49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Helvetica Light"/>
                <a:ea typeface="+mn-ea"/>
                <a:cs typeface="+mn-cs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Helvetica Light"/>
                <a:ea typeface="+mn-ea"/>
                <a:cs typeface="+mn-cs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Helvetica Light"/>
                <a:ea typeface="+mn-ea"/>
                <a:cs typeface="+mn-cs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 Light"/>
                <a:ea typeface="+mn-ea"/>
                <a:cs typeface="+mn-cs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 Ligh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With Remote Ops and Automation being adopted due to Covid-19 do we want to define a WITSML object based around the Status Summary Report?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99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73"/>
    </mc:Choice>
    <mc:Fallback xmlns="">
      <p:transition spd="slow" advTm="23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7560840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Back to the JOP/Bridging Document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27157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3224457" y="1452017"/>
            <a:ext cx="1512168" cy="1512168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9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9"/>
    </mc:Choice>
    <mc:Fallback xmlns="">
      <p:transition spd="slow" advTm="9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8496944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Service Company Procedures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Supported by aligned software, training and competency programme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27157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grpSp>
        <p:nvGrpSpPr>
          <p:cNvPr id="18" name="Group 17"/>
          <p:cNvGrpSpPr/>
          <p:nvPr/>
        </p:nvGrpSpPr>
        <p:grpSpPr>
          <a:xfrm>
            <a:off x="2627784" y="747713"/>
            <a:ext cx="3197444" cy="3165051"/>
            <a:chOff x="2616546" y="1452017"/>
            <a:chExt cx="3197444" cy="2988640"/>
          </a:xfrm>
        </p:grpSpPr>
        <p:grpSp>
          <p:nvGrpSpPr>
            <p:cNvPr id="14" name="Group 13"/>
            <p:cNvGrpSpPr/>
            <p:nvPr/>
          </p:nvGrpSpPr>
          <p:grpSpPr>
            <a:xfrm>
              <a:off x="2616546" y="2745752"/>
              <a:ext cx="1512168" cy="1512168"/>
              <a:chOff x="1115616" y="1851670"/>
              <a:chExt cx="1512168" cy="1512168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1115616" y="1851670"/>
                <a:ext cx="1512168" cy="1512168"/>
              </a:xfrm>
              <a:prstGeom prst="ellipse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09325" y="2380825"/>
                <a:ext cx="1075409" cy="34874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0070C0"/>
                    </a:solidFill>
                    <a:latin typeface="Helvetica Light"/>
                  </a:rPr>
                  <a:t>Training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3224457" y="1452017"/>
              <a:ext cx="1621568" cy="1997626"/>
              <a:chOff x="2980616" y="1424268"/>
              <a:chExt cx="1621568" cy="1997626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034997" y="3073147"/>
                <a:ext cx="1567187" cy="34874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FF0000"/>
                    </a:solidFill>
                    <a:latin typeface="Helvetica Light"/>
                  </a:rPr>
                  <a:t>Competency</a:t>
                </a: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980616" y="1424268"/>
                <a:ext cx="1512168" cy="1512168"/>
              </a:xfrm>
              <a:prstGeom prst="ellipse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3939900" y="2766755"/>
              <a:ext cx="1874090" cy="1512168"/>
              <a:chOff x="4708915" y="1751957"/>
              <a:chExt cx="1874090" cy="1512168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4792252" y="2283041"/>
                <a:ext cx="1790753" cy="34874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accent6">
                        <a:lumMod val="75000"/>
                      </a:schemeClr>
                    </a:solidFill>
                    <a:latin typeface="Helvetica Light"/>
                  </a:rPr>
                  <a:t>Procedures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4708915" y="1751957"/>
                <a:ext cx="1512168" cy="1512168"/>
              </a:xfrm>
              <a:prstGeom prst="ellipse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02817" y="2928489"/>
              <a:ext cx="1512168" cy="1512168"/>
              <a:chOff x="3837281" y="2821653"/>
              <a:chExt cx="1512168" cy="1512168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4091758" y="3427784"/>
                <a:ext cx="1152128" cy="34874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Helvetica Light"/>
                  </a:rPr>
                  <a:t>Software</a:t>
                </a: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837281" y="2821653"/>
                <a:ext cx="1512168" cy="1512168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0" name="Oval 19"/>
            <p:cNvSpPr/>
            <p:nvPr/>
          </p:nvSpPr>
          <p:spPr>
            <a:xfrm>
              <a:off x="3282847" y="2571741"/>
              <a:ext cx="1512168" cy="151216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8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05"/>
    </mc:Choice>
    <mc:Fallback xmlns="">
      <p:transition spd="slow" advTm="13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857914"/>
            <a:ext cx="7560840" cy="337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2">
                    <a:lumMod val="50000"/>
                  </a:schemeClr>
                </a:solidFill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SPE 184730, </a:t>
            </a:r>
            <a:r>
              <a:rPr lang="en-GB" i="1" dirty="0">
                <a:solidFill>
                  <a:schemeClr val="bg2">
                    <a:lumMod val="50000"/>
                  </a:schemeClr>
                </a:solidFill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Collision Avoidance Management and Principles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2">
                    <a:lumMod val="50000"/>
                  </a:schemeClr>
                </a:solidFill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WPTS’s recommended best practice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2">
                    <a:lumMod val="50000"/>
                  </a:schemeClr>
                </a:solidFill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Basis of the Collision Avoidance section of API RP78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GB" sz="1600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Detailed implementation must result in a robust procedure ensuring reliable outcomes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GB" sz="1600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Procedures are dependent on, and must align with, Well Planning and Survey procedures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Collision Avoidance Procedures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3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66"/>
    </mc:Choice>
    <mc:Fallback xmlns="">
      <p:transition spd="slow" advTm="16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7560840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Poppi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Danger of Joint Operating Procedures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Poppi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Poppi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Poppi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Poppi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Poppins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Poppins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27157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2610619" y="1881068"/>
            <a:ext cx="1512168" cy="1512168"/>
            <a:chOff x="1115616" y="1851670"/>
            <a:chExt cx="1512168" cy="1512168"/>
          </a:xfrm>
        </p:grpSpPr>
        <p:sp>
          <p:nvSpPr>
            <p:cNvPr id="5" name="Oval 4"/>
            <p:cNvSpPr/>
            <p:nvPr/>
          </p:nvSpPr>
          <p:spPr>
            <a:xfrm>
              <a:off x="1115616" y="1851670"/>
              <a:ext cx="1512168" cy="1512168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89104" y="2357765"/>
              <a:ext cx="1075409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0070C0"/>
                  </a:solidFill>
                  <a:latin typeface="Helvetica Light"/>
                </a:rPr>
                <a:t>Training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69438" y="1452017"/>
            <a:ext cx="1567187" cy="1512168"/>
            <a:chOff x="2925597" y="1424268"/>
            <a:chExt cx="1567187" cy="1512168"/>
          </a:xfrm>
        </p:grpSpPr>
        <p:sp>
          <p:nvSpPr>
            <p:cNvPr id="7" name="TextBox 6"/>
            <p:cNvSpPr txBox="1"/>
            <p:nvPr/>
          </p:nvSpPr>
          <p:spPr>
            <a:xfrm>
              <a:off x="2925597" y="1993842"/>
              <a:ext cx="1567187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  <a:latin typeface="Helvetica Light"/>
                </a:rPr>
                <a:t>Competency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2980616" y="1424268"/>
              <a:ext cx="1512168" cy="1512168"/>
            </a:xfrm>
            <a:prstGeom prst="ellipse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484635" y="1888243"/>
            <a:ext cx="1856724" cy="1512168"/>
            <a:chOff x="4708915" y="1751957"/>
            <a:chExt cx="1856724" cy="1512168"/>
          </a:xfrm>
        </p:grpSpPr>
        <p:sp>
          <p:nvSpPr>
            <p:cNvPr id="9" name="TextBox 8"/>
            <p:cNvSpPr txBox="1"/>
            <p:nvPr/>
          </p:nvSpPr>
          <p:spPr>
            <a:xfrm rot="1871760">
              <a:off x="4774886" y="2389567"/>
              <a:ext cx="1790753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accent6">
                      <a:lumMod val="75000"/>
                    </a:schemeClr>
                  </a:solidFill>
                  <a:latin typeface="Helvetica Light"/>
                </a:rPr>
                <a:t>Procedures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4708915" y="1751957"/>
              <a:ext cx="1512168" cy="1512168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50475" y="2029369"/>
            <a:ext cx="1512168" cy="1512168"/>
            <a:chOff x="3837281" y="2821653"/>
            <a:chExt cx="1512168" cy="1512168"/>
          </a:xfrm>
        </p:grpSpPr>
        <p:sp>
          <p:nvSpPr>
            <p:cNvPr id="10" name="TextBox 9"/>
            <p:cNvSpPr txBox="1"/>
            <p:nvPr/>
          </p:nvSpPr>
          <p:spPr>
            <a:xfrm>
              <a:off x="4109806" y="3385142"/>
              <a:ext cx="1152128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Helvetica Light"/>
                </a:rPr>
                <a:t>Software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3837281" y="2821653"/>
              <a:ext cx="1512168" cy="151216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" name="Oval 19"/>
          <p:cNvSpPr/>
          <p:nvPr/>
        </p:nvSpPr>
        <p:spPr>
          <a:xfrm>
            <a:off x="3177414" y="1522013"/>
            <a:ext cx="1512168" cy="15121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72"/>
    </mc:Choice>
    <mc:Fallback xmlns="">
      <p:transition spd="slow" advTm="34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7560840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JOPs/Bridging Documents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27157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3224457" y="1452017"/>
            <a:ext cx="1512168" cy="1512168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3" y="1217118"/>
            <a:ext cx="4970167" cy="118924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98" y="2518600"/>
            <a:ext cx="8466762" cy="5060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0562" y="3297839"/>
            <a:ext cx="7560840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Perhaps the roles should be reversed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69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40"/>
    </mc:Choice>
    <mc:Fallback xmlns="">
      <p:transition spd="slow" advTm="25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wilsharf\AppData\Local\Temp\HS8ClipImage_5f8d619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915566"/>
            <a:ext cx="4234673" cy="117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51443" y="1846620"/>
            <a:ext cx="8843261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14A46D"/>
                </a:solidFill>
                <a:latin typeface="Helvetica Light"/>
              </a:rPr>
              <a:t>10. Danger of Undetected Errors</a:t>
            </a:r>
          </a:p>
          <a:p>
            <a:pPr lvl="0"/>
            <a:endParaRPr lang="en-GB" sz="1200" b="1" dirty="0">
              <a:solidFill>
                <a:schemeClr val="accent6">
                  <a:lumMod val="75000"/>
                </a:schemeClr>
              </a:solidFill>
              <a:latin typeface="Helvetica Light"/>
            </a:endParaRPr>
          </a:p>
          <a:p>
            <a:r>
              <a:rPr lang="en-US" sz="1600" dirty="0">
                <a:latin typeface="Helvetica Light"/>
              </a:rPr>
              <a:t>Compliance with our Wellbore Positioning standard operating procedures minimizes the risk of well collision.</a:t>
            </a:r>
          </a:p>
          <a:p>
            <a:endParaRPr lang="en-US" sz="1600" dirty="0">
              <a:latin typeface="Helvetica Light"/>
            </a:endParaRPr>
          </a:p>
          <a:p>
            <a:r>
              <a:rPr lang="en-US" sz="1600" dirty="0">
                <a:latin typeface="Helvetica Light"/>
              </a:rPr>
              <a:t>The procedures include actions specifically intended to identify errors and allow timely corrective action. However, no procedures are foolproof. </a:t>
            </a:r>
          </a:p>
          <a:p>
            <a:endParaRPr lang="en-US" sz="1600" dirty="0">
              <a:latin typeface="Helvetica Light"/>
            </a:endParaRPr>
          </a:p>
          <a:p>
            <a:r>
              <a:rPr lang="en-US" sz="1600" b="1" dirty="0">
                <a:latin typeface="Helvetica Light"/>
              </a:rPr>
              <a:t>Therefore, our last line of defense against a wellbore collision is vigilance at the rig site.</a:t>
            </a:r>
            <a:endParaRPr lang="en-GB" sz="1600" b="1" dirty="0">
              <a:latin typeface="Helvetica Ligh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Post Script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9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54"/>
    </mc:Choice>
    <mc:Fallback xmlns="">
      <p:transition spd="slow" advTm="31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39552" y="987574"/>
            <a:ext cx="8424936" cy="3057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An example procedure has been used to illustrate how some of the desirable features of a Collision Avoidance procedure might be realised: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be easily understood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minimise manual implementation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minimise decision making at the rig site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be automated in software where appropriate/possible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Thought should be given to the optimum form of Joint Operating Procedures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avoiding possible loss of process integrity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Summary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73"/>
    </mc:Choice>
    <mc:Fallback xmlns="">
      <p:transition spd="slow" advTm="31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wilsharf\AppData\Local\Temp\HS8ClipImage_5f8d585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0701" y="2597432"/>
            <a:ext cx="4383137" cy="175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805623"/>
            <a:ext cx="7560840" cy="3679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The biggest problem with Procedures is compliance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Mandating isn’t enough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Compliance must be facilita</a:t>
            </a: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ted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Keep as simple as possible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Align software with procedures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Train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Coach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Collision Avoidance Procedures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53"/>
    </mc:Choice>
    <mc:Fallback xmlns="">
      <p:transition spd="slow" advTm="28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7560840" cy="3646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Drilling Industry trends: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ops coordination by generalists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rig site down-manning/remote operations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drilling automation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Robust procedures more necessary than ever: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effectLst/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reduce subjective decision making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automate via software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Even greater emphasis on planning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 dirty="0"/>
              <a:t>Collision Avoidance Procedures</a:t>
            </a:r>
          </a:p>
        </p:txBody>
      </p:sp>
      <p:pic>
        <p:nvPicPr>
          <p:cNvPr id="4098" name="Picture 2" descr="C:\Users\wilsharf\AppData\Local\Temp\HS8ClipImage_5f8d5bd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6974" y="1563638"/>
            <a:ext cx="2182819" cy="212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42"/>
    </mc:Choice>
    <mc:Fallback xmlns="">
      <p:transition spd="slow" advTm="26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lsharf\AppData\Local\Temp\HS8ClipImage_5f8d533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270402"/>
            <a:ext cx="4109790" cy="208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7544" y="914366"/>
            <a:ext cx="7560840" cy="3181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Walk-through of a service company Procedure: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Typically more detailed than Operator procedures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The detail is the glue that holds the process steps together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and helps ensure reliable outcomes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5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41"/>
    </mc:Choice>
    <mc:Fallback xmlns="">
      <p:transition spd="slow" advTm="39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39319" y="921779"/>
            <a:ext cx="7560840" cy="278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Contract Award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Agree on JOP/Bridging Document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dirty="0"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Helvetica Ligh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GB" sz="1800" dirty="0">
              <a:effectLst/>
              <a:latin typeface="Helvetica Ligh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EEE56A-0260-4365-B34E-5F74674D209D}"/>
              </a:ext>
            </a:extLst>
          </p:cNvPr>
          <p:cNvSpPr txBox="1">
            <a:spLocks/>
          </p:cNvSpPr>
          <p:nvPr/>
        </p:nvSpPr>
        <p:spPr>
          <a:xfrm>
            <a:off x="147638" y="57150"/>
            <a:ext cx="6634162" cy="690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Helvetica Ligh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Helvetica Light"/>
              </a:defRPr>
            </a:lvl9pPr>
          </a:lstStyle>
          <a:p>
            <a:r>
              <a:rPr lang="en-US"/>
              <a:t>Collision Avoidance Procedures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3554" y="1958883"/>
            <a:ext cx="2317260" cy="7979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043169"/>
            <a:ext cx="2350216" cy="11630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36" y="1782283"/>
            <a:ext cx="2255250" cy="9745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518" y="2245637"/>
            <a:ext cx="2187401" cy="10719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592" y="1030145"/>
            <a:ext cx="2441328" cy="1101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615" y="3358748"/>
            <a:ext cx="3795500" cy="804836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1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57"/>
    </mc:Choice>
    <mc:Fallback xmlns="">
      <p:transition spd="slow" advTm="25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Phase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47638" y="915566"/>
            <a:ext cx="8888858" cy="345482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GB" sz="2000" dirty="0"/>
              <a:t>Identify and manage collision risk with known offsets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Create a plan that allows Directional Driller (DD) to meet CA objectives</a:t>
            </a:r>
          </a:p>
          <a:p>
            <a:pPr lvl="1">
              <a:lnSpc>
                <a:spcPct val="150000"/>
              </a:lnSpc>
            </a:pPr>
            <a:r>
              <a:rPr lang="en-GB" sz="1800" dirty="0"/>
              <a:t>DD’s won’t drill planned trajectory exactly, so manage drilling off-plan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HSE Risk ACR forms basis for all other rules:</a:t>
            </a:r>
          </a:p>
          <a:p>
            <a:pPr lvl="1">
              <a:lnSpc>
                <a:spcPct val="150000"/>
              </a:lnSpc>
            </a:pPr>
            <a:r>
              <a:rPr lang="en-GB" sz="1800" dirty="0"/>
              <a:t>Non-HSE risk, Risk Assessment, Offset selection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Stop Drilling ACRs are probability based</a:t>
            </a:r>
          </a:p>
          <a:p>
            <a:pPr lvl="1">
              <a:lnSpc>
                <a:spcPct val="150000"/>
              </a:lnSpc>
            </a:pPr>
            <a:r>
              <a:rPr lang="en-GB" sz="1800" dirty="0"/>
              <a:t>Define MASD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Available Space (ADP) defines “</a:t>
            </a:r>
            <a:r>
              <a:rPr lang="en-GB" sz="2000" dirty="0" err="1"/>
              <a:t>drillability</a:t>
            </a:r>
            <a:r>
              <a:rPr lang="en-GB" sz="2000" dirty="0"/>
              <a:t>”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06381-E992-4D5D-A888-8076A94164C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48700" y="4095750"/>
            <a:ext cx="495300" cy="274638"/>
          </a:xfrm>
        </p:spPr>
        <p:txBody>
          <a:bodyPr/>
          <a:lstStyle/>
          <a:p>
            <a:pPr>
              <a:defRPr/>
            </a:pPr>
            <a:fld id="{7E1D8AB0-A763-49CF-B7F0-27ADD171172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1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403"/>
    </mc:Choice>
    <mc:Fallback xmlns="">
      <p:transition spd="slow" advTm="60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9788-9A21-A84B-BA12-6669DDD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Scanning Rules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356D-57DB-884D-AA60-899CA096BC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70913" y="4087813"/>
            <a:ext cx="573087" cy="274637"/>
          </a:xfrm>
        </p:spPr>
        <p:txBody>
          <a:bodyPr/>
          <a:lstStyle/>
          <a:p>
            <a:fld id="{00E6A5BD-C011-4A45-AA3A-201790FB7F2B}" type="slidenum">
              <a:rPr lang="en-CA" smtClean="0"/>
              <a:pPr/>
              <a:t>9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1168400"/>
            <a:ext cx="8331200" cy="320357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075987" y="2967446"/>
            <a:ext cx="193682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sz="1500" dirty="0">
              <a:solidFill>
                <a:srgbClr val="DB8220"/>
              </a:solidFill>
              <a:latin typeface="Helvetica Light"/>
            </a:endParaRPr>
          </a:p>
          <a:p>
            <a:r>
              <a:rPr lang="en-GB" sz="1500" dirty="0">
                <a:solidFill>
                  <a:schemeClr val="tx2">
                    <a:lumMod val="90000"/>
                    <a:lumOff val="10000"/>
                  </a:schemeClr>
                </a:solidFill>
                <a:latin typeface="Helvetica Light"/>
              </a:rPr>
              <a:t>The reference well</a:t>
            </a:r>
          </a:p>
          <a:p>
            <a:endParaRPr lang="en-GB" sz="1500" dirty="0">
              <a:solidFill>
                <a:schemeClr val="accent2"/>
              </a:solidFill>
              <a:latin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9323" y="2690447"/>
            <a:ext cx="9797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accent2"/>
                </a:solidFill>
              </a:rPr>
              <a:t>+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0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1"/>
    </mc:Choice>
    <mc:Fallback xmlns="">
      <p:transition spd="slow" advTm="5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CWSA_SPE_WPTS_PowerPoint.potx" id="{F546348D-647E-4A67-A078-CCA377FAD9B2}" vid="{2CA32AEB-2567-4DC7-998F-06434D4548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ISCWSA_SPE_WPTS_PowerPoint</Template>
  <TotalTime>7423</TotalTime>
  <Words>880</Words>
  <Application>Microsoft Office PowerPoint</Application>
  <PresentationFormat>On-screen Show (16:9)</PresentationFormat>
  <Paragraphs>259</Paragraphs>
  <Slides>33</Slides>
  <Notes>10</Notes>
  <HiddenSlides>0</HiddenSlides>
  <MMClips>33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Helvetica Light</vt:lpstr>
      <vt:lpstr>Poppins</vt:lpstr>
      <vt:lpstr>1_Custom Design</vt:lpstr>
      <vt:lpstr>Collision Avoidance Procedures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Planning Phase</vt:lpstr>
      <vt:lpstr>Scanning Rules</vt:lpstr>
      <vt:lpstr>Scanning Rules: HSE Stop Drilling ACR</vt:lpstr>
      <vt:lpstr>Scanning Rules: Stop Drilling ACRs</vt:lpstr>
      <vt:lpstr>Scanning Rules: Stop Drilling ACRs</vt:lpstr>
      <vt:lpstr>Scanning Rules: Offset well selection</vt:lpstr>
      <vt:lpstr>Scanning Rules: Drilling Off Plan</vt:lpstr>
      <vt:lpstr>Limit rules to those required</vt:lpstr>
      <vt:lpstr>Multiple Views of the problem</vt:lpstr>
      <vt:lpstr>Proximity Risk Workbook</vt:lpstr>
      <vt:lpstr>Proximity Risk Workbook</vt:lpstr>
      <vt:lpstr>Collision Avoidance Programme</vt:lpstr>
      <vt:lpstr>Execution Phase</vt:lpstr>
      <vt:lpstr>Auto-clearance function</vt:lpstr>
      <vt:lpstr>Auto-clearance function</vt:lpstr>
      <vt:lpstr>Auto-clearance function</vt:lpstr>
      <vt:lpstr>Auto-clearance function</vt:lpstr>
      <vt:lpstr>Visualisation</vt:lpstr>
      <vt:lpstr>Reporting and Auditing</vt:lpstr>
      <vt:lpstr>Reporting and Auditing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Baker Hughes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Wilson, Harry F</dc:creator>
  <cp:lastModifiedBy>PH h</cp:lastModifiedBy>
  <cp:revision>71</cp:revision>
  <dcterms:created xsi:type="dcterms:W3CDTF">2020-10-06T11:53:43Z</dcterms:created>
  <dcterms:modified xsi:type="dcterms:W3CDTF">2020-11-02T15:38:39Z</dcterms:modified>
</cp:coreProperties>
</file>